
<file path=[Content_Types].xml><?xml version="1.0" encoding="utf-8"?>
<Types xmlns="http://schemas.openxmlformats.org/package/2006/content-types">
  <Override PartName="/docProps/core.xml" ContentType="application/vnd.openxmlformats-package.core-properties+xml"/>
  <Default Extension="rels" ContentType="application/vnd.openxmlformats-package.relationships+xml"/>
  <Override PartName="/ppt/slideLayouts/slideLayout6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3.xml" ContentType="application/vnd.openxmlformats-officedocument.presentationml.slideLayout+xml"/>
  <Default Extension="xml" ContentType="application/xml"/>
  <Override PartName="/docProps/app.xml" ContentType="application/vnd.openxmlformats-officedocument.extended-properties+xml"/>
  <Override PartName="/ppt/slideMasters/slideMaster1.xml" ContentType="application/vnd.openxmlformats-officedocument.presentationml.slideMaster+xml"/>
  <Override PartName="/ppt/slideLayouts/slideLayout5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7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2.xml" ContentType="application/vnd.openxmlformats-officedocument.presentationml.slideLayout+xml"/>
  <Default Extension="bin" ContentType="application/vnd.openxmlformats-officedocument.presentationml.printerSettings"/>
  <Override PartName="/ppt/slides/slide1.xml" ContentType="application/vnd.openxmlformats-officedocument.presentationml.slide+xml"/>
  <Default Extension="jpeg" ContentType="image/jpeg"/>
  <Override PartName="/ppt/slideLayouts/slideLayout4.xml" ContentType="application/vnd.openxmlformats-officedocument.presentationml.slideLayout+xml"/>
  <Override PartName="/ppt/tableStyles.xml" ContentType="application/vnd.openxmlformats-officedocument.presentationml.tableStyles+xml"/>
  <Override PartName="/ppt/theme/theme1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 autoCompressPictures="0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extLst>
    <p:ext uri="{E76CE94A-603C-4142-B9EB-6D1370010A27}">
      <p14:discardImageEditData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0"/>
    </p:ext>
    <p:ext uri="{D31A062A-798A-4329-ABDD-BBA856620510}">
      <p14:defaultImageDpi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normalViewPr snapVertSplitter="1" vertBarState="minimized">
    <p:restoredLeft sz="15620"/>
    <p:restoredTop sz="94660"/>
  </p:normalViewPr>
  <p:slideViewPr>
    <p:cSldViewPr snapToGrid="0" snapToObjects="1">
      <p:cViewPr>
        <p:scale>
          <a:sx n="300" d="100"/>
          <a:sy n="300" d="100"/>
        </p:scale>
        <p:origin x="-496" y="-2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interSettings" Target="printerSettings/printerSettings1.bin"/><Relationship Id="rId4" Type="http://schemas.openxmlformats.org/officeDocument/2006/relationships/presProps" Target="presProps.xml"/><Relationship Id="rId5" Type="http://schemas.openxmlformats.org/officeDocument/2006/relationships/viewProps" Target="viewProps.xml"/><Relationship Id="rId6" Type="http://schemas.openxmlformats.org/officeDocument/2006/relationships/theme" Target="theme/theme1.xml"/><Relationship Id="rId7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107341-D25B-7C46-B71C-7E91F8A7CA43}" type="datetimeFigureOut">
              <a:rPr lang="en-US" smtClean="0"/>
              <a:pPr/>
              <a:t>9/24/14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73854-970B-5A46-B153-29A3CE3E4B6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107341-D25B-7C46-B71C-7E91F8A7CA43}" type="datetimeFigureOut">
              <a:rPr lang="en-US" smtClean="0"/>
              <a:pPr/>
              <a:t>9/24/14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73854-970B-5A46-B153-29A3CE3E4B6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107341-D25B-7C46-B71C-7E91F8A7CA43}" type="datetimeFigureOut">
              <a:rPr lang="en-US" smtClean="0"/>
              <a:pPr/>
              <a:t>9/24/14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73854-970B-5A46-B153-29A3CE3E4B6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107341-D25B-7C46-B71C-7E91F8A7CA43}" type="datetimeFigureOut">
              <a:rPr lang="en-US" smtClean="0"/>
              <a:pPr/>
              <a:t>9/24/14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73854-970B-5A46-B153-29A3CE3E4B6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107341-D25B-7C46-B71C-7E91F8A7CA43}" type="datetimeFigureOut">
              <a:rPr lang="en-US" smtClean="0"/>
              <a:pPr/>
              <a:t>9/24/14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73854-970B-5A46-B153-29A3CE3E4B6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107341-D25B-7C46-B71C-7E91F8A7CA43}" type="datetimeFigureOut">
              <a:rPr lang="en-US" smtClean="0"/>
              <a:pPr/>
              <a:t>9/24/14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73854-970B-5A46-B153-29A3CE3E4B6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107341-D25B-7C46-B71C-7E91F8A7CA43}" type="datetimeFigureOut">
              <a:rPr lang="en-US" smtClean="0"/>
              <a:pPr/>
              <a:t>9/24/14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73854-970B-5A46-B153-29A3CE3E4B6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107341-D25B-7C46-B71C-7E91F8A7CA43}" type="datetimeFigureOut">
              <a:rPr lang="en-US" smtClean="0"/>
              <a:pPr/>
              <a:t>9/24/14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73854-970B-5A46-B153-29A3CE3E4B6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107341-D25B-7C46-B71C-7E91F8A7CA43}" type="datetimeFigureOut">
              <a:rPr lang="en-US" smtClean="0"/>
              <a:pPr/>
              <a:t>9/24/14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73854-970B-5A46-B153-29A3CE3E4B6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107341-D25B-7C46-B71C-7E91F8A7CA43}" type="datetimeFigureOut">
              <a:rPr lang="en-US" smtClean="0"/>
              <a:pPr/>
              <a:t>9/24/14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73854-970B-5A46-B153-29A3CE3E4B6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107341-D25B-7C46-B71C-7E91F8A7CA43}" type="datetimeFigureOut">
              <a:rPr lang="en-US" smtClean="0"/>
              <a:pPr/>
              <a:t>9/24/14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73854-970B-5A46-B153-29A3CE3E4B6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107341-D25B-7C46-B71C-7E91F8A7CA43}" type="datetimeFigureOut">
              <a:rPr lang="en-US" smtClean="0"/>
              <a:pPr/>
              <a:t>9/24/14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073854-970B-5A46-B153-29A3CE3E4B6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Rectangle 96"/>
          <p:cNvSpPr/>
          <p:nvPr/>
        </p:nvSpPr>
        <p:spPr>
          <a:xfrm>
            <a:off x="1849964" y="592667"/>
            <a:ext cx="3390903" cy="1706034"/>
          </a:xfrm>
          <a:prstGeom prst="rect">
            <a:avLst/>
          </a:prstGeom>
          <a:solidFill>
            <a:schemeClr val="accent5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 anchor="ctr"/>
          <a:lstStyle/>
          <a:p>
            <a:pPr algn="ctr"/>
            <a:endParaRPr lang="en-US" sz="500" dirty="0"/>
          </a:p>
        </p:txBody>
      </p:sp>
      <p:sp>
        <p:nvSpPr>
          <p:cNvPr id="255" name="Rounded Rectangle 254"/>
          <p:cNvSpPr/>
          <p:nvPr/>
        </p:nvSpPr>
        <p:spPr>
          <a:xfrm>
            <a:off x="1920875" y="889000"/>
            <a:ext cx="1009650" cy="1108076"/>
          </a:xfrm>
          <a:prstGeom prst="roundRect">
            <a:avLst>
              <a:gd name="adj" fmla="val 3644"/>
            </a:avLst>
          </a:prstGeom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lIns="0" tIns="0" rIns="0" bIns="0" rtlCol="0" anchor="t"/>
          <a:lstStyle/>
          <a:p>
            <a:r>
              <a:rPr lang="en-US" sz="500" dirty="0" smtClean="0">
                <a:latin typeface="Courier"/>
                <a:cs typeface="Courier"/>
              </a:rPr>
              <a:t>class SSI </a:t>
            </a:r>
            <a:r>
              <a:rPr lang="en-US" sz="500" dirty="0" smtClean="0">
                <a:latin typeface="Courier"/>
                <a:cs typeface="Courier"/>
              </a:rPr>
              <a:t>:</a:t>
            </a:r>
            <a:r>
              <a:rPr lang="en-US" sz="500" dirty="0" smtClean="0">
                <a:latin typeface="Courier"/>
                <a:cs typeface="Courier"/>
              </a:rPr>
              <a:t> SSIWrapper</a:t>
            </a:r>
            <a:endParaRPr lang="en-US" sz="500" dirty="0" smtClean="0">
              <a:latin typeface="Courier"/>
              <a:cs typeface="Courier"/>
            </a:endParaRPr>
          </a:p>
          <a:p>
            <a:r>
              <a:rPr lang="en-US" sz="500" dirty="0" smtClean="0">
                <a:latin typeface="Courier"/>
                <a:cs typeface="Courier"/>
              </a:rPr>
              <a:t>{</a:t>
            </a:r>
            <a:endParaRPr lang="en-US" sz="500" dirty="0" smtClean="0">
              <a:latin typeface="Courier"/>
              <a:cs typeface="Courier"/>
            </a:endParaRPr>
          </a:p>
          <a:p>
            <a:r>
              <a:rPr lang="en-US" sz="500" dirty="0" smtClean="0">
                <a:latin typeface="Courier"/>
                <a:cs typeface="Courier"/>
              </a:rPr>
              <a:t> </a:t>
            </a:r>
            <a:r>
              <a:rPr lang="en-US" sz="500" dirty="0" smtClean="0">
                <a:latin typeface="Courier"/>
                <a:cs typeface="Courier"/>
              </a:rPr>
              <a:t>void result(int r){</a:t>
            </a:r>
          </a:p>
          <a:p>
            <a:r>
              <a:rPr lang="en-US" sz="500" dirty="0" smtClean="0">
                <a:latin typeface="Courier"/>
                <a:cs typeface="Courier"/>
              </a:rPr>
              <a:t>  printf(“r:%d\n”,r); </a:t>
            </a:r>
          </a:p>
          <a:p>
            <a:r>
              <a:rPr lang="en-US" sz="500" dirty="0" smtClean="0">
                <a:latin typeface="Courier"/>
                <a:cs typeface="Courier"/>
              </a:rPr>
              <a:t> </a:t>
            </a:r>
            <a:r>
              <a:rPr lang="en-US" sz="500" dirty="0" smtClean="0">
                <a:latin typeface="Courier"/>
                <a:cs typeface="Courier"/>
              </a:rPr>
              <a:t>}</a:t>
            </a:r>
          </a:p>
          <a:p>
            <a:r>
              <a:rPr lang="en-US" sz="500" dirty="0" smtClean="0">
                <a:latin typeface="Courier"/>
                <a:cs typeface="Courier"/>
              </a:rPr>
              <a:t> void error(int e) {</a:t>
            </a:r>
          </a:p>
          <a:p>
            <a:r>
              <a:rPr lang="en-US" sz="500" dirty="0" smtClean="0">
                <a:latin typeface="Courier"/>
                <a:cs typeface="Courier"/>
              </a:rPr>
              <a:t>  printf</a:t>
            </a:r>
            <a:r>
              <a:rPr lang="en-US" sz="500" dirty="0" smtClean="0">
                <a:latin typeface="Courier"/>
                <a:cs typeface="Courier"/>
              </a:rPr>
              <a:t>(</a:t>
            </a:r>
            <a:r>
              <a:rPr lang="en-US" sz="500" dirty="0" smtClean="0">
                <a:latin typeface="Courier"/>
                <a:cs typeface="Courier"/>
              </a:rPr>
              <a:t>“e</a:t>
            </a:r>
            <a:r>
              <a:rPr lang="en-US" sz="500" dirty="0" smtClean="0">
                <a:latin typeface="Courier"/>
                <a:cs typeface="Courier"/>
              </a:rPr>
              <a:t>:</a:t>
            </a:r>
            <a:r>
              <a:rPr lang="en-US" sz="500" dirty="0" smtClean="0">
                <a:latin typeface="Courier"/>
                <a:cs typeface="Courier"/>
              </a:rPr>
              <a:t>%</a:t>
            </a:r>
            <a:r>
              <a:rPr lang="en-US" sz="500" dirty="0" smtClean="0">
                <a:latin typeface="Courier"/>
                <a:cs typeface="Courier"/>
              </a:rPr>
              <a:t>d\n”,</a:t>
            </a:r>
            <a:r>
              <a:rPr lang="en-US" sz="500" dirty="0" smtClean="0">
                <a:latin typeface="Courier"/>
                <a:cs typeface="Courier"/>
              </a:rPr>
              <a:t>r\e)</a:t>
            </a:r>
            <a:r>
              <a:rPr lang="en-US" sz="500" dirty="0" smtClean="0">
                <a:latin typeface="Courier"/>
                <a:cs typeface="Courier"/>
              </a:rPr>
              <a:t>;</a:t>
            </a:r>
            <a:r>
              <a:rPr lang="en-US" sz="500" dirty="0" smtClean="0">
                <a:latin typeface="Courier"/>
                <a:cs typeface="Courier"/>
              </a:rPr>
              <a:t> </a:t>
            </a:r>
          </a:p>
          <a:p>
            <a:r>
              <a:rPr lang="en-US" sz="500" dirty="0" smtClean="0">
                <a:latin typeface="Courier"/>
                <a:cs typeface="Courier"/>
              </a:rPr>
              <a:t> }</a:t>
            </a:r>
          </a:p>
          <a:p>
            <a:r>
              <a:rPr lang="en-US" sz="500" dirty="0" smtClean="0">
                <a:latin typeface="Courier"/>
                <a:cs typeface="Courier"/>
              </a:rPr>
              <a:t>}</a:t>
            </a:r>
          </a:p>
          <a:p>
            <a:r>
              <a:rPr lang="en-US" sz="500" dirty="0" smtClean="0">
                <a:latin typeface="Courier"/>
                <a:cs typeface="Courier"/>
              </a:rPr>
              <a:t>main() {</a:t>
            </a:r>
          </a:p>
          <a:p>
            <a:r>
              <a:rPr lang="en-US" sz="500" dirty="0" smtClean="0">
                <a:latin typeface="Courier"/>
                <a:cs typeface="Courier"/>
              </a:rPr>
              <a:t>  SSI i = new SSI();</a:t>
            </a:r>
            <a:endParaRPr lang="en-US" sz="500" dirty="0" smtClean="0">
              <a:latin typeface="Courier"/>
              <a:cs typeface="Courier"/>
            </a:endParaRPr>
          </a:p>
          <a:p>
            <a:r>
              <a:rPr lang="en-US" sz="500" dirty="0" smtClean="0">
                <a:latin typeface="Courier"/>
                <a:cs typeface="Courier"/>
              </a:rPr>
              <a:t>  while(1)</a:t>
            </a:r>
          </a:p>
          <a:p>
            <a:r>
              <a:rPr lang="en-US" sz="500" dirty="0" smtClean="0">
                <a:latin typeface="Courier"/>
                <a:cs typeface="Courier"/>
              </a:rPr>
              <a:t>    </a:t>
            </a:r>
            <a:r>
              <a:rPr lang="en-US" sz="500" dirty="0" smtClean="0">
                <a:latin typeface="Courier"/>
                <a:cs typeface="Courier"/>
              </a:rPr>
              <a:t>portalExec_event();</a:t>
            </a:r>
            <a:endParaRPr lang="en-US" sz="500" dirty="0" smtClean="0">
              <a:latin typeface="Courier"/>
              <a:cs typeface="Courier"/>
            </a:endParaRPr>
          </a:p>
          <a:p>
            <a:r>
              <a:rPr lang="en-US" sz="500" dirty="0" smtClean="0">
                <a:latin typeface="Courier"/>
                <a:cs typeface="Courier"/>
              </a:rPr>
              <a:t>}</a:t>
            </a:r>
          </a:p>
          <a:p>
            <a:endParaRPr lang="en-US" sz="500" dirty="0">
              <a:latin typeface="Courier"/>
              <a:cs typeface="Courier"/>
            </a:endParaRPr>
          </a:p>
        </p:txBody>
      </p:sp>
      <p:sp>
        <p:nvSpPr>
          <p:cNvPr id="81" name="Rounded Rectangle 80"/>
          <p:cNvSpPr/>
          <p:nvPr/>
        </p:nvSpPr>
        <p:spPr>
          <a:xfrm>
            <a:off x="2978155" y="889000"/>
            <a:ext cx="1082675" cy="638175"/>
          </a:xfrm>
          <a:prstGeom prst="roundRect">
            <a:avLst>
              <a:gd name="adj" fmla="val 6313"/>
            </a:avLst>
          </a:prstGeom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lIns="0" tIns="0" rIns="0" bIns="0" rtlCol="0" anchor="t"/>
          <a:lstStyle/>
          <a:p>
            <a:r>
              <a:rPr lang="en-US" sz="500" dirty="0" smtClean="0">
                <a:latin typeface="Courier"/>
                <a:cs typeface="Courier"/>
              </a:rPr>
              <a:t>void portalExec_event(){</a:t>
            </a:r>
          </a:p>
          <a:p>
            <a:r>
              <a:rPr lang="en-US" sz="500" dirty="0" smtClean="0">
                <a:latin typeface="Courier"/>
                <a:cs typeface="Courier"/>
              </a:rPr>
              <a:t> while(i &lt; numWrappers){</a:t>
            </a:r>
          </a:p>
          <a:p>
            <a:r>
              <a:rPr lang="en-US" sz="500" dirty="0" smtClean="0">
                <a:latin typeface="Courier"/>
                <a:cs typeface="Courier"/>
              </a:rPr>
              <a:t>  Wrapper *w = ws[i++];</a:t>
            </a:r>
          </a:p>
          <a:p>
            <a:r>
              <a:rPr lang="en-US" sz="500" dirty="0" smtClean="0">
                <a:latin typeface="Courier"/>
                <a:cs typeface="Courier"/>
              </a:rPr>
              <a:t>  int s = readl(w-&gt;pmem);</a:t>
            </a:r>
          </a:p>
          <a:p>
            <a:r>
              <a:rPr lang="en-US" sz="500" dirty="0" smtClean="0">
                <a:latin typeface="Courier"/>
                <a:cs typeface="Courier"/>
              </a:rPr>
              <a:t>  if(s)</a:t>
            </a:r>
          </a:p>
          <a:p>
            <a:r>
              <a:rPr lang="en-US" sz="500" dirty="0" smtClean="0">
                <a:latin typeface="Courier"/>
                <a:cs typeface="Courier"/>
              </a:rPr>
              <a:t>    w-&gt;handleMsg(s);      </a:t>
            </a:r>
            <a:endParaRPr lang="en-US" sz="500" dirty="0" smtClean="0">
              <a:latin typeface="Courier"/>
              <a:cs typeface="Courier"/>
            </a:endParaRPr>
          </a:p>
          <a:p>
            <a:r>
              <a:rPr lang="en-US" sz="500" dirty="0" smtClean="0">
                <a:latin typeface="Courier"/>
                <a:cs typeface="Courier"/>
              </a:rPr>
              <a:t> }</a:t>
            </a:r>
          </a:p>
          <a:p>
            <a:r>
              <a:rPr lang="en-US" sz="500" dirty="0" smtClean="0">
                <a:latin typeface="Courier"/>
                <a:cs typeface="Courier"/>
              </a:rPr>
              <a:t>}</a:t>
            </a:r>
            <a:endParaRPr lang="en-US" sz="500" dirty="0" smtClean="0">
              <a:latin typeface="Courier"/>
              <a:cs typeface="Courier"/>
            </a:endParaRPr>
          </a:p>
        </p:txBody>
      </p:sp>
      <p:sp>
        <p:nvSpPr>
          <p:cNvPr id="82" name="Rounded Rectangle 81"/>
          <p:cNvSpPr/>
          <p:nvPr/>
        </p:nvSpPr>
        <p:spPr>
          <a:xfrm>
            <a:off x="4109520" y="889000"/>
            <a:ext cx="1047750" cy="1108076"/>
          </a:xfrm>
          <a:prstGeom prst="roundRect">
            <a:avLst>
              <a:gd name="adj" fmla="val 3459"/>
            </a:avLst>
          </a:prstGeom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lIns="0" tIns="0" rIns="0" bIns="0" rtlCol="0" anchor="t"/>
          <a:lstStyle/>
          <a:p>
            <a:r>
              <a:rPr lang="en-US" sz="500" dirty="0" smtClean="0">
                <a:latin typeface="Courier"/>
                <a:cs typeface="Courier"/>
              </a:rPr>
              <a:t>class SSIWrapper : Wrapper</a:t>
            </a:r>
          </a:p>
          <a:p>
            <a:r>
              <a:rPr lang="en-US" sz="500" dirty="0" smtClean="0">
                <a:latin typeface="Courier"/>
                <a:cs typeface="Courier"/>
              </a:rPr>
              <a:t>{</a:t>
            </a:r>
          </a:p>
          <a:p>
            <a:r>
              <a:rPr lang="en-US" sz="500" dirty="0" smtClean="0">
                <a:latin typeface="Courier"/>
                <a:cs typeface="Courier"/>
              </a:rPr>
              <a:t>  volatile int* </a:t>
            </a:r>
            <a:r>
              <a:rPr lang="en-US" sz="500" dirty="0" smtClean="0">
                <a:latin typeface="Courier"/>
                <a:cs typeface="Courier"/>
              </a:rPr>
              <a:t>pmem;</a:t>
            </a:r>
          </a:p>
          <a:p>
            <a:r>
              <a:rPr lang="en-US" sz="500" dirty="0" smtClean="0">
                <a:latin typeface="Courier"/>
                <a:cs typeface="Courier"/>
              </a:rPr>
              <a:t>  void handleMsg(int i){</a:t>
            </a:r>
          </a:p>
          <a:p>
            <a:r>
              <a:rPr lang="en-US" sz="500" dirty="0" smtClean="0">
                <a:latin typeface="Courier"/>
                <a:cs typeface="Courier"/>
              </a:rPr>
              <a:t>   unsigned int m;</a:t>
            </a:r>
          </a:p>
          <a:p>
            <a:r>
              <a:rPr lang="en-US" sz="500" dirty="0" smtClean="0">
                <a:latin typeface="Courier"/>
                <a:cs typeface="Courier"/>
              </a:rPr>
              <a:t>   switch(i){</a:t>
            </a:r>
          </a:p>
          <a:p>
            <a:r>
              <a:rPr lang="en-US" sz="500" dirty="0" smtClean="0">
                <a:latin typeface="Courier"/>
                <a:cs typeface="Courier"/>
              </a:rPr>
              <a:t>    case 1:</a:t>
            </a:r>
          </a:p>
          <a:p>
            <a:r>
              <a:rPr lang="en-US" sz="500" dirty="0" smtClean="0">
                <a:latin typeface="Courier"/>
                <a:cs typeface="Courier"/>
              </a:rPr>
              <a:t>     m = readl(pmem+1);</a:t>
            </a:r>
          </a:p>
          <a:p>
            <a:r>
              <a:rPr lang="en-US" sz="500" dirty="0" smtClean="0">
                <a:latin typeface="Courier"/>
                <a:cs typeface="Courier"/>
              </a:rPr>
              <a:t>     result(m); break;</a:t>
            </a:r>
          </a:p>
          <a:p>
            <a:r>
              <a:rPr lang="en-US" sz="500" dirty="0" smtClean="0">
                <a:latin typeface="Courier"/>
                <a:cs typeface="Courier"/>
              </a:rPr>
              <a:t>    case 2:</a:t>
            </a:r>
          </a:p>
          <a:p>
            <a:r>
              <a:rPr lang="en-US" sz="500" dirty="0" smtClean="0">
                <a:latin typeface="Courier"/>
                <a:cs typeface="Courier"/>
              </a:rPr>
              <a:t>     m = readl(pmem+2);</a:t>
            </a:r>
          </a:p>
          <a:p>
            <a:r>
              <a:rPr lang="en-US" sz="500" dirty="0" smtClean="0">
                <a:latin typeface="Courier"/>
                <a:cs typeface="Courier"/>
              </a:rPr>
              <a:t>     error(m); break;</a:t>
            </a:r>
          </a:p>
          <a:p>
            <a:r>
              <a:rPr lang="en-US" sz="500" dirty="0" smtClean="0">
                <a:latin typeface="Courier"/>
                <a:cs typeface="Courier"/>
              </a:rPr>
              <a:t>   }</a:t>
            </a:r>
          </a:p>
          <a:p>
            <a:r>
              <a:rPr lang="en-US" sz="500" dirty="0" smtClean="0">
                <a:latin typeface="Courier"/>
                <a:cs typeface="Courier"/>
              </a:rPr>
              <a:t>}}</a:t>
            </a:r>
            <a:endParaRPr lang="en-US" sz="500" dirty="0" smtClean="0">
              <a:latin typeface="Courier"/>
              <a:cs typeface="Courier"/>
            </a:endParaRPr>
          </a:p>
        </p:txBody>
      </p:sp>
      <p:sp>
        <p:nvSpPr>
          <p:cNvPr id="83" name="TextBox 82"/>
          <p:cNvSpPr txBox="1"/>
          <p:nvPr/>
        </p:nvSpPr>
        <p:spPr>
          <a:xfrm>
            <a:off x="2053967" y="722898"/>
            <a:ext cx="723275" cy="1692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00" dirty="0" smtClean="0"/>
              <a:t>code written by user</a:t>
            </a:r>
            <a:endParaRPr lang="en-US" sz="500" dirty="0"/>
          </a:p>
        </p:txBody>
      </p:sp>
      <p:sp>
        <p:nvSpPr>
          <p:cNvPr id="84" name="TextBox 83"/>
          <p:cNvSpPr txBox="1"/>
          <p:nvPr/>
        </p:nvSpPr>
        <p:spPr>
          <a:xfrm>
            <a:off x="3204206" y="722898"/>
            <a:ext cx="633507" cy="1692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00" dirty="0" smtClean="0"/>
              <a:t>connectal library</a:t>
            </a:r>
            <a:endParaRPr lang="en-US" sz="500" dirty="0"/>
          </a:p>
        </p:txBody>
      </p:sp>
      <p:sp>
        <p:nvSpPr>
          <p:cNvPr id="85" name="TextBox 84"/>
          <p:cNvSpPr txBox="1"/>
          <p:nvPr/>
        </p:nvSpPr>
        <p:spPr>
          <a:xfrm>
            <a:off x="4330088" y="722898"/>
            <a:ext cx="595035" cy="1692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00" dirty="0" smtClean="0"/>
              <a:t>generated code</a:t>
            </a:r>
            <a:endParaRPr lang="en-US" sz="500" dirty="0"/>
          </a:p>
        </p:txBody>
      </p:sp>
      <p:sp>
        <p:nvSpPr>
          <p:cNvPr id="98" name="Rectangle 97"/>
          <p:cNvSpPr>
            <a:spLocks noChangeAspect="1"/>
          </p:cNvSpPr>
          <p:nvPr/>
        </p:nvSpPr>
        <p:spPr>
          <a:xfrm>
            <a:off x="5272085" y="592667"/>
            <a:ext cx="404811" cy="1706034"/>
          </a:xfrm>
          <a:prstGeom prst="rect">
            <a:avLst/>
          </a:prstGeom>
          <a:solidFill>
            <a:schemeClr val="accent2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 anchor="ctr"/>
          <a:lstStyle/>
          <a:p>
            <a:pPr algn="ctr"/>
            <a:endParaRPr lang="en-US" sz="500" dirty="0"/>
          </a:p>
        </p:txBody>
      </p:sp>
      <p:sp>
        <p:nvSpPr>
          <p:cNvPr id="99" name="Rectangle 98"/>
          <p:cNvSpPr/>
          <p:nvPr/>
        </p:nvSpPr>
        <p:spPr>
          <a:xfrm>
            <a:off x="5715000" y="592667"/>
            <a:ext cx="349776" cy="1706034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 anchor="ctr"/>
          <a:lstStyle/>
          <a:p>
            <a:pPr algn="ctr"/>
            <a:endParaRPr lang="en-US" sz="500" dirty="0"/>
          </a:p>
        </p:txBody>
      </p:sp>
      <p:sp>
        <p:nvSpPr>
          <p:cNvPr id="100" name="Rectangle 99"/>
          <p:cNvSpPr/>
          <p:nvPr/>
        </p:nvSpPr>
        <p:spPr>
          <a:xfrm>
            <a:off x="6112934" y="592666"/>
            <a:ext cx="2366433" cy="1706034"/>
          </a:xfrm>
          <a:prstGeom prst="rect">
            <a:avLst/>
          </a:prstGeom>
          <a:solidFill>
            <a:schemeClr val="accent1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 anchor="ctr"/>
          <a:lstStyle/>
          <a:p>
            <a:pPr algn="ctr"/>
            <a:endParaRPr lang="en-US" sz="500" dirty="0"/>
          </a:p>
        </p:txBody>
      </p:sp>
      <p:sp>
        <p:nvSpPr>
          <p:cNvPr id="107" name="Rounded Rectangle 106"/>
          <p:cNvSpPr/>
          <p:nvPr/>
        </p:nvSpPr>
        <p:spPr>
          <a:xfrm>
            <a:off x="7391399" y="889000"/>
            <a:ext cx="1028693" cy="1108076"/>
          </a:xfrm>
          <a:prstGeom prst="roundRect">
            <a:avLst>
              <a:gd name="adj" fmla="val 3644"/>
            </a:avLst>
          </a:prstGeom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lIns="0" tIns="0" rIns="0" bIns="0" rtlCol="0" anchor="t"/>
          <a:lstStyle/>
          <a:p>
            <a:r>
              <a:rPr lang="en-US" sz="500" dirty="0" smtClean="0">
                <a:latin typeface="Courier"/>
                <a:cs typeface="Courier"/>
              </a:rPr>
              <a:t>SSIProxy p &lt;- mkSSIProxy;</a:t>
            </a:r>
          </a:p>
          <a:p>
            <a:r>
              <a:rPr lang="en-US" sz="500" dirty="0" smtClean="0">
                <a:latin typeface="Courier"/>
                <a:cs typeface="Courier"/>
              </a:rPr>
              <a:t>SSKernel k &lt;- mkSSKernel;</a:t>
            </a:r>
          </a:p>
          <a:p>
            <a:r>
              <a:rPr lang="en-US" sz="500" dirty="0" smtClean="0">
                <a:latin typeface="Courier"/>
                <a:cs typeface="Courier"/>
              </a:rPr>
              <a:t>rule send_result;</a:t>
            </a:r>
          </a:p>
          <a:p>
            <a:r>
              <a:rPr lang="en-US" sz="500" dirty="0" smtClean="0">
                <a:latin typeface="Courier"/>
                <a:cs typeface="Courier"/>
              </a:rPr>
              <a:t> let r &lt;- k.result;</a:t>
            </a:r>
          </a:p>
          <a:p>
            <a:r>
              <a:rPr lang="en-US" sz="500" dirty="0" smtClean="0">
                <a:latin typeface="Courier"/>
                <a:cs typeface="Courier"/>
              </a:rPr>
              <a:t> p.result(r);</a:t>
            </a:r>
          </a:p>
          <a:p>
            <a:r>
              <a:rPr lang="en-US" sz="500" dirty="0" smtClean="0">
                <a:latin typeface="Courier"/>
                <a:cs typeface="Courier"/>
              </a:rPr>
              <a:t>endrule</a:t>
            </a:r>
            <a:endParaRPr lang="en-US" sz="500" dirty="0" smtClean="0">
              <a:latin typeface="Courier"/>
              <a:cs typeface="Courier"/>
            </a:endParaRPr>
          </a:p>
          <a:p>
            <a:r>
              <a:rPr lang="en-US" sz="500" dirty="0" smtClean="0">
                <a:latin typeface="Courier"/>
                <a:cs typeface="Courier"/>
              </a:rPr>
              <a:t>rule send_error if (…);</a:t>
            </a:r>
          </a:p>
          <a:p>
            <a:r>
              <a:rPr lang="en-US" sz="500" dirty="0" smtClean="0">
                <a:latin typeface="Courier"/>
                <a:cs typeface="Courier"/>
              </a:rPr>
              <a:t> let e = …</a:t>
            </a:r>
          </a:p>
          <a:p>
            <a:r>
              <a:rPr lang="en-US" sz="500" dirty="0" smtClean="0">
                <a:latin typeface="Courier"/>
                <a:cs typeface="Courier"/>
              </a:rPr>
              <a:t> p.error(e);</a:t>
            </a:r>
          </a:p>
          <a:p>
            <a:r>
              <a:rPr lang="en-US" sz="500" dirty="0" smtClean="0">
                <a:latin typeface="Courier"/>
                <a:cs typeface="Courier"/>
              </a:rPr>
              <a:t>endrule</a:t>
            </a:r>
            <a:endParaRPr lang="en-US" sz="500" dirty="0">
              <a:latin typeface="Courier"/>
              <a:cs typeface="Courier"/>
            </a:endParaRPr>
          </a:p>
        </p:txBody>
      </p:sp>
      <p:sp>
        <p:nvSpPr>
          <p:cNvPr id="108" name="TextBox 107"/>
          <p:cNvSpPr txBox="1"/>
          <p:nvPr/>
        </p:nvSpPr>
        <p:spPr>
          <a:xfrm>
            <a:off x="7543535" y="722898"/>
            <a:ext cx="723275" cy="1692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00" dirty="0" smtClean="0"/>
              <a:t>code written by user</a:t>
            </a:r>
            <a:endParaRPr lang="en-US" sz="500" dirty="0"/>
          </a:p>
        </p:txBody>
      </p:sp>
      <p:sp>
        <p:nvSpPr>
          <p:cNvPr id="109" name="Rounded Rectangle 108"/>
          <p:cNvSpPr/>
          <p:nvPr/>
        </p:nvSpPr>
        <p:spPr>
          <a:xfrm>
            <a:off x="6194970" y="892230"/>
            <a:ext cx="1107529" cy="1108076"/>
          </a:xfrm>
          <a:prstGeom prst="roundRect">
            <a:avLst>
              <a:gd name="adj" fmla="val 3459"/>
            </a:avLst>
          </a:prstGeom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lIns="0" tIns="0" rIns="0" bIns="0" rtlCol="0" anchor="t"/>
          <a:lstStyle/>
          <a:p>
            <a:r>
              <a:rPr lang="en-US" sz="500" dirty="0" smtClean="0">
                <a:latin typeface="Courier"/>
                <a:cs typeface="Courier"/>
              </a:rPr>
              <a:t>module mkSSIProxy;</a:t>
            </a:r>
            <a:endParaRPr lang="en-US" sz="500" dirty="0" smtClean="0">
              <a:latin typeface="Courier"/>
              <a:cs typeface="Courier"/>
            </a:endParaRPr>
          </a:p>
          <a:p>
            <a:r>
              <a:rPr lang="en-US" sz="500" dirty="0" smtClean="0">
                <a:latin typeface="Courier"/>
                <a:cs typeface="Courier"/>
              </a:rPr>
              <a:t>  let addrs &lt;- mkFIFO;</a:t>
            </a:r>
          </a:p>
          <a:p>
            <a:r>
              <a:rPr lang="en-US" sz="500" dirty="0" smtClean="0">
                <a:latin typeface="Courier"/>
                <a:cs typeface="Courier"/>
              </a:rPr>
              <a:t>  let data  &lt;- mkFIFO;</a:t>
            </a:r>
          </a:p>
          <a:p>
            <a:r>
              <a:rPr lang="en-US" sz="500" dirty="0" smtClean="0">
                <a:latin typeface="Courier"/>
                <a:cs typeface="Courier"/>
              </a:rPr>
              <a:t>  method result(int r);</a:t>
            </a:r>
          </a:p>
          <a:p>
            <a:r>
              <a:rPr lang="en-US" sz="500" dirty="0" smtClean="0">
                <a:latin typeface="Courier"/>
                <a:cs typeface="Courier"/>
              </a:rPr>
              <a:t>    addrs.enq(1);</a:t>
            </a:r>
          </a:p>
          <a:p>
            <a:r>
              <a:rPr lang="en-US" sz="500" dirty="0" smtClean="0">
                <a:latin typeface="Courier"/>
                <a:cs typeface="Courier"/>
              </a:rPr>
              <a:t>    data.enq(r);</a:t>
            </a:r>
          </a:p>
          <a:p>
            <a:r>
              <a:rPr lang="en-US" sz="500" dirty="0" smtClean="0">
                <a:latin typeface="Courier"/>
                <a:cs typeface="Courier"/>
              </a:rPr>
              <a:t>  endmethod</a:t>
            </a:r>
          </a:p>
          <a:p>
            <a:r>
              <a:rPr lang="en-US" sz="500" dirty="0" smtClean="0">
                <a:latin typeface="Courier"/>
                <a:cs typeface="Courier"/>
              </a:rPr>
              <a:t>  method error(int e);</a:t>
            </a:r>
          </a:p>
          <a:p>
            <a:r>
              <a:rPr lang="en-US" sz="500" dirty="0" smtClean="0">
                <a:latin typeface="Courier"/>
                <a:cs typeface="Courier"/>
              </a:rPr>
              <a:t>    addrs.enq(2);</a:t>
            </a:r>
          </a:p>
          <a:p>
            <a:r>
              <a:rPr lang="en-US" sz="500" dirty="0" smtClean="0">
                <a:latin typeface="Courier"/>
                <a:cs typeface="Courier"/>
              </a:rPr>
              <a:t>    data.enq(e);</a:t>
            </a:r>
          </a:p>
          <a:p>
            <a:r>
              <a:rPr lang="en-US" sz="500" dirty="0" smtClean="0">
                <a:latin typeface="Courier"/>
                <a:cs typeface="Courier"/>
              </a:rPr>
              <a:t>  endmethod</a:t>
            </a:r>
          </a:p>
          <a:p>
            <a:r>
              <a:rPr lang="en-US" sz="500" dirty="0" smtClean="0">
                <a:latin typeface="Courier"/>
                <a:cs typeface="Courier"/>
              </a:rPr>
              <a:t>  interface memWriteClient=</a:t>
            </a:r>
            <a:endParaRPr lang="en-US" sz="500" dirty="0" smtClean="0">
              <a:latin typeface="Courier"/>
              <a:cs typeface="Courier"/>
            </a:endParaRPr>
          </a:p>
          <a:p>
            <a:r>
              <a:rPr lang="en-US" sz="500" dirty="0" smtClean="0">
                <a:latin typeface="Courier"/>
                <a:cs typeface="Courier"/>
              </a:rPr>
              <a:t>    mkMemClient(addrs,data);</a:t>
            </a:r>
            <a:r>
              <a:rPr lang="en-US" sz="500" dirty="0" smtClean="0">
                <a:latin typeface="Courier"/>
                <a:cs typeface="Courier"/>
              </a:rPr>
              <a:t> </a:t>
            </a:r>
          </a:p>
          <a:p>
            <a:r>
              <a:rPr lang="en-US" sz="500" dirty="0" smtClean="0">
                <a:latin typeface="Courier"/>
                <a:cs typeface="Courier"/>
              </a:rPr>
              <a:t>endmodule</a:t>
            </a:r>
            <a:endParaRPr lang="en-US" sz="500" dirty="0" smtClean="0">
              <a:latin typeface="Courier"/>
              <a:cs typeface="Courier"/>
            </a:endParaRPr>
          </a:p>
        </p:txBody>
      </p:sp>
      <p:sp>
        <p:nvSpPr>
          <p:cNvPr id="110" name="TextBox 109"/>
          <p:cNvSpPr txBox="1"/>
          <p:nvPr/>
        </p:nvSpPr>
        <p:spPr>
          <a:xfrm>
            <a:off x="6415539" y="721895"/>
            <a:ext cx="595035" cy="1692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00" dirty="0" smtClean="0"/>
              <a:t>generated code</a:t>
            </a:r>
            <a:endParaRPr lang="en-US" sz="5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ln w="635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wrap="none" rtlCol="0" anchor="ctr"/>
      <a:lstStyle>
        <a:defPPr algn="ctr">
          <a:defRPr sz="500" dirty="0"/>
        </a:defPPr>
      </a:lstStyle>
      <a:style>
        <a:lnRef idx="2">
          <a:schemeClr val="accent1"/>
        </a:lnRef>
        <a:fillRef idx="1">
          <a:schemeClr val="lt1"/>
        </a:fillRef>
        <a:effectRef idx="0">
          <a:schemeClr val="accent1"/>
        </a:effectRef>
        <a:fontRef idx="minor">
          <a:schemeClr val="dk1"/>
        </a:fontRef>
      </a:style>
    </a:spDef>
    <a:lnDef>
      <a:spPr>
        <a:ln w="6350" cap="flat" cmpd="sng" algn="ctr">
          <a:solidFill>
            <a:srgbClr val="000000"/>
          </a:solidFill>
          <a:prstDash val="solid"/>
          <a:round/>
          <a:headEnd type="stealth" w="sm" len="sm"/>
          <a:tailEnd type="stealth" w="sm" len="sm"/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635</TotalTime>
  <Words>350</Words>
  <Application>Microsoft Macintosh PowerPoint</Application>
  <PresentationFormat>On-screen Show (4:3)</PresentationFormat>
  <Paragraphs>65</Paragraphs>
  <Slides>1</Slides>
  <Notes>0</Notes>
  <HiddenSlides>0</HiddenSlides>
  <MMClips>0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Slide 1</vt:lpstr>
    </vt:vector>
  </TitlesOfParts>
  <Company>Quanta Research Cambridge,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mirv</dc:creator>
  <cp:lastModifiedBy>mirv</cp:lastModifiedBy>
  <cp:revision>57</cp:revision>
  <dcterms:created xsi:type="dcterms:W3CDTF">2014-09-24T14:52:13Z</dcterms:created>
  <dcterms:modified xsi:type="dcterms:W3CDTF">2014-09-24T20:04:14Z</dcterms:modified>
</cp:coreProperties>
</file>